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notesSlides/notesSlide7.xml" ContentType="application/vnd.openxmlformats-officedocument.presentationml.notesSlide+xml"/>
  <Override PartName="/ppt/charts/chart3.xml" ContentType="application/vnd.openxmlformats-officedocument.drawingml.chart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0"/>
  </p:notesMasterIdLst>
  <p:sldIdLst>
    <p:sldId id="256" r:id="rId2"/>
    <p:sldId id="258" r:id="rId3"/>
    <p:sldId id="259" r:id="rId4"/>
    <p:sldId id="261" r:id="rId5"/>
    <p:sldId id="262" r:id="rId6"/>
    <p:sldId id="263" r:id="rId7"/>
    <p:sldId id="267" r:id="rId8"/>
    <p:sldId id="266" r:id="rId9"/>
  </p:sldIdLst>
  <p:sldSz cx="18288000" cy="10287000"/>
  <p:notesSz cx="6858000" cy="9144000"/>
  <p:embeddedFontLst>
    <p:embeddedFont>
      <p:font typeface="Calibri" pitchFamily="34" charset="0"/>
      <p:regular r:id="rId11"/>
      <p:bold r:id="rId12"/>
      <p:italic r:id="rId13"/>
      <p:boldItalic r:id="rId14"/>
    </p:embeddedFont>
    <p:embeddedFont>
      <p:font typeface="Clear Sans Regular Bold" charset="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100FF"/>
    <a:srgbClr val="883C84"/>
    <a:srgbClr val="461B49"/>
    <a:srgbClr val="963488"/>
    <a:srgbClr val="2831A2"/>
    <a:srgbClr val="2086AA"/>
    <a:srgbClr val="1994B1"/>
    <a:srgbClr val="00B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0279" autoAdjust="0"/>
    <p:restoredTop sz="87544" autoAdjust="0"/>
  </p:normalViewPr>
  <p:slideViewPr>
    <p:cSldViewPr>
      <p:cViewPr varScale="1">
        <p:scale>
          <a:sx n="42" d="100"/>
          <a:sy n="42" d="100"/>
        </p:scale>
        <p:origin x="-396" y="-12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notesMaster" Target="notesMasters/notesMaster1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I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cluster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29339776"/>
        <c:axId val="129341312"/>
      </c:barChart>
      <c:catAx>
        <c:axId val="129339776"/>
        <c:scaling>
          <c:orientation val="minMax"/>
        </c:scaling>
        <c:delete val="0"/>
        <c:axPos val="b"/>
        <c:majorTickMark val="out"/>
        <c:minorTickMark val="none"/>
        <c:tickLblPos val="nextTo"/>
        <c:crossAx val="129341312"/>
        <c:crosses val="autoZero"/>
        <c:auto val="1"/>
        <c:lblAlgn val="ctr"/>
        <c:lblOffset val="100"/>
        <c:noMultiLvlLbl val="0"/>
      </c:catAx>
      <c:valAx>
        <c:axId val="129341312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crossAx val="129339776"/>
        <c:crosses val="autoZero"/>
        <c:crossBetween val="between"/>
      </c:valAx>
      <c:spPr>
        <a:noFill/>
        <a:ln w="25400">
          <a:noFill/>
        </a:ln>
      </c:spPr>
    </c:plotArea>
    <c:legend>
      <c:legendPos val="r"/>
      <c:layout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I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Aggregate Score</c:v>
                </c:pt>
              </c:strCache>
            </c:strRef>
          </c:tx>
          <c:invertIfNegative val="0"/>
          <c:cat>
            <c:strRef>
              <c:f>Sheet1!$A$2:$A$17</c:f>
              <c:strCache>
                <c:ptCount val="16"/>
                <c:pt idx="0">
                  <c:v>Studying</c:v>
                </c:pt>
                <c:pt idx="1">
                  <c:v>tennis</c:v>
                </c:pt>
                <c:pt idx="2">
                  <c:v>public speaking</c:v>
                </c:pt>
                <c:pt idx="3">
                  <c:v>education</c:v>
                </c:pt>
                <c:pt idx="4">
                  <c:v>soccer</c:v>
                </c:pt>
                <c:pt idx="5">
                  <c:v>technology</c:v>
                </c:pt>
                <c:pt idx="6">
                  <c:v>Animals</c:v>
                </c:pt>
                <c:pt idx="7">
                  <c:v>healthy eating</c:v>
                </c:pt>
                <c:pt idx="8">
                  <c:v>travel</c:v>
                </c:pt>
                <c:pt idx="9">
                  <c:v>cooking</c:v>
                </c:pt>
                <c:pt idx="10">
                  <c:v>dogs</c:v>
                </c:pt>
                <c:pt idx="11">
                  <c:v>fitness</c:v>
                </c:pt>
                <c:pt idx="12">
                  <c:v>food</c:v>
                </c:pt>
                <c:pt idx="13">
                  <c:v>veganism</c:v>
                </c:pt>
                <c:pt idx="14">
                  <c:v>culture</c:v>
                </c:pt>
                <c:pt idx="15">
                  <c:v>science</c:v>
                </c:pt>
              </c:strCache>
            </c:strRef>
          </c:cat>
          <c:val>
            <c:numRef>
              <c:f>Sheet1!$B$2:$B$17</c:f>
              <c:numCache>
                <c:formatCode>General</c:formatCode>
                <c:ptCount val="16"/>
                <c:pt idx="0">
                  <c:v>74965</c:v>
                </c:pt>
                <c:pt idx="1">
                  <c:v>71168</c:v>
                </c:pt>
                <c:pt idx="2">
                  <c:v>69339</c:v>
                </c:pt>
                <c:pt idx="3">
                  <c:v>68738</c:v>
                </c:pt>
                <c:pt idx="4">
                  <c:v>66676</c:v>
                </c:pt>
                <c:pt idx="5">
                  <c:v>66579</c:v>
                </c:pt>
                <c:pt idx="6">
                  <c:v>64880</c:v>
                </c:pt>
                <c:pt idx="7">
                  <c:v>64756</c:v>
                </c:pt>
                <c:pt idx="8">
                  <c:v>57783</c:v>
                </c:pt>
                <c:pt idx="9">
                  <c:v>57436</c:v>
                </c:pt>
                <c:pt idx="10">
                  <c:v>55323</c:v>
                </c:pt>
                <c:pt idx="11">
                  <c:v>54269</c:v>
                </c:pt>
                <c:pt idx="12">
                  <c:v>52511</c:v>
                </c:pt>
                <c:pt idx="13">
                  <c:v>50339</c:v>
                </c:pt>
                <c:pt idx="14">
                  <c:v>49619</c:v>
                </c:pt>
                <c:pt idx="15">
                  <c:v>49264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30184704"/>
        <c:axId val="130186240"/>
      </c:barChart>
      <c:catAx>
        <c:axId val="130184704"/>
        <c:scaling>
          <c:orientation val="minMax"/>
        </c:scaling>
        <c:delete val="0"/>
        <c:axPos val="b"/>
        <c:majorTickMark val="out"/>
        <c:minorTickMark val="none"/>
        <c:tickLblPos val="nextTo"/>
        <c:txPr>
          <a:bodyPr/>
          <a:lstStyle/>
          <a:p>
            <a:pPr>
              <a:defRPr sz="1100" b="1"/>
            </a:pPr>
            <a:endParaRPr lang="en-US"/>
          </a:p>
        </c:txPr>
        <c:crossAx val="130186240"/>
        <c:crosses val="autoZero"/>
        <c:auto val="1"/>
        <c:lblAlgn val="ctr"/>
        <c:lblOffset val="100"/>
        <c:noMultiLvlLbl val="0"/>
      </c:catAx>
      <c:valAx>
        <c:axId val="130186240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100" b="1"/>
            </a:pPr>
            <a:endParaRPr lang="en-US"/>
          </a:p>
        </c:txPr>
        <c:crossAx val="130184704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I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pieChart>
        <c:varyColors val="1"/>
        <c:ser>
          <c:idx val="0"/>
          <c:order val="0"/>
          <c:dLbls>
            <c:dLbl>
              <c:idx val="0"/>
              <c:layout/>
              <c:showLegendKey val="0"/>
              <c:showVal val="0"/>
              <c:showCatName val="0"/>
              <c:showSerName val="0"/>
              <c:showPercent val="1"/>
              <c:showBubbleSize val="0"/>
            </c:dLbl>
            <c:dLbl>
              <c:idx val="1"/>
              <c:layout/>
              <c:showLegendKey val="0"/>
              <c:showVal val="0"/>
              <c:showCatName val="0"/>
              <c:showSerName val="0"/>
              <c:showPercent val="1"/>
              <c:showBubbleSize val="0"/>
            </c:dLbl>
            <c:dLbl>
              <c:idx val="2"/>
              <c:layout/>
              <c:showLegendKey val="0"/>
              <c:showVal val="0"/>
              <c:showCatName val="0"/>
              <c:showSerName val="0"/>
              <c:showPercent val="1"/>
              <c:showBubbleSize val="0"/>
            </c:dLbl>
            <c:dLbl>
              <c:idx val="3"/>
              <c:layout/>
              <c:showLegendKey val="0"/>
              <c:showVal val="0"/>
              <c:showCatName val="0"/>
              <c:showSerName val="0"/>
              <c:showPercent val="1"/>
              <c:showBubbleSize val="0"/>
            </c:dLbl>
            <c:dLbl>
              <c:idx val="4"/>
              <c:layout/>
              <c:showLegendKey val="0"/>
              <c:showVal val="0"/>
              <c:showCatName val="0"/>
              <c:showSerName val="0"/>
              <c:showPercent val="1"/>
              <c:showBubbleSize val="0"/>
            </c:dLbl>
            <c:txPr>
              <a:bodyPr/>
              <a:lstStyle/>
              <a:p>
                <a:pPr>
                  <a:defRPr sz="3500"/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</c:f>
              <c:strCache>
                <c:ptCount val="5"/>
                <c:pt idx="0">
                  <c:v>Studying</c:v>
                </c:pt>
                <c:pt idx="1">
                  <c:v>tennis</c:v>
                </c:pt>
                <c:pt idx="2">
                  <c:v>public speaking</c:v>
                </c:pt>
                <c:pt idx="3">
                  <c:v>education</c:v>
                </c:pt>
                <c:pt idx="4">
                  <c:v>soccer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74965</c:v>
                </c:pt>
                <c:pt idx="1">
                  <c:v>71168</c:v>
                </c:pt>
                <c:pt idx="2">
                  <c:v>69339</c:v>
                </c:pt>
                <c:pt idx="3">
                  <c:v>68738</c:v>
                </c:pt>
                <c:pt idx="4">
                  <c:v>66676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</c:plotArea>
    <c:legend>
      <c:legendPos val="r"/>
      <c:layout>
        <c:manualLayout>
          <c:xMode val="edge"/>
          <c:yMode val="edge"/>
          <c:x val="0.67895338779507786"/>
          <c:y val="0.15891189909481565"/>
          <c:w val="0.23799154345559848"/>
          <c:h val="0.72425818456157542"/>
        </c:manualLayout>
      </c:layout>
      <c:overlay val="0"/>
      <c:txPr>
        <a:bodyPr/>
        <a:lstStyle/>
        <a:p>
          <a:pPr>
            <a:defRPr sz="2500" b="1"/>
          </a:pPr>
          <a:endParaRPr lang="en-US"/>
        </a:p>
      </c:txPr>
    </c:legend>
    <c:plotVisOnly val="1"/>
    <c:dispBlanksAs val="gap"/>
    <c:showDLblsOverMax val="0"/>
  </c:chart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27.05.2024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27.05.2024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</a:t>
            </a:fld>
            <a:endParaRPr lang="cs-CZ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27.05.2024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2</a:t>
            </a:fld>
            <a:endParaRPr lang="cs-CZ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27.05.2024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3</a:t>
            </a:fld>
            <a:endParaRPr lang="cs-CZ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27.05.2024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4</a:t>
            </a:fld>
            <a:endParaRPr lang="cs-CZ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27.05.2024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5</a:t>
            </a:fld>
            <a:endParaRPr lang="cs-CZ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27.05.2024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6</a:t>
            </a:fld>
            <a:endParaRPr lang="cs-CZ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27.05.2024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847306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27.05.2024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8</a:t>
            </a:fld>
            <a:endParaRPr lang="cs-CZ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2.png"/><Relationship Id="rId4" Type="http://schemas.openxmlformats.org/officeDocument/2006/relationships/image" Target="../media/image2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4.png"/><Relationship Id="rId4" Type="http://schemas.openxmlformats.org/officeDocument/2006/relationships/image" Target="../media/image2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5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6.svg"/><Relationship Id="rId9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8.png"/><Relationship Id="rId4" Type="http://schemas.openxmlformats.org/officeDocument/2006/relationships/image" Target="../media/image2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10.png"/><Relationship Id="rId4" Type="http://schemas.openxmlformats.org/officeDocument/2006/relationships/image" Target="../media/image18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chart" Target="../charts/chart2.xml"/><Relationship Id="rId3" Type="http://schemas.openxmlformats.org/officeDocument/2006/relationships/image" Target="../media/image10.png"/><Relationship Id="rId7" Type="http://schemas.openxmlformats.org/officeDocument/2006/relationships/chart" Target="../charts/chart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chart" Target="../charts/chart3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3.png"/><Relationship Id="rId4" Type="http://schemas.openxmlformats.org/officeDocument/2006/relationships/image" Target="../media/image21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6394731" y="0"/>
            <a:ext cx="1893269" cy="10287000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3" name="Group 3"/>
          <p:cNvGrpSpPr/>
          <p:nvPr/>
        </p:nvGrpSpPr>
        <p:grpSpPr>
          <a:xfrm>
            <a:off x="6545735" y="406153"/>
            <a:ext cx="10042534" cy="9474693"/>
            <a:chOff x="0" y="0"/>
            <a:chExt cx="13390046" cy="12632924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0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0"/>
              <a:ext cx="3005065" cy="2794710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3279405"/>
              <a:ext cx="3005065" cy="2794710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6558809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20" name="Group 20"/>
          <p:cNvGrpSpPr/>
          <p:nvPr/>
        </p:nvGrpSpPr>
        <p:grpSpPr>
          <a:xfrm>
            <a:off x="1104900" y="824285"/>
            <a:ext cx="8750843" cy="8318192"/>
            <a:chOff x="0" y="0"/>
            <a:chExt cx="11667791" cy="11090922"/>
          </a:xfrm>
        </p:grpSpPr>
        <p:grpSp>
          <p:nvGrpSpPr>
            <p:cNvPr id="21" name="Group 21"/>
            <p:cNvGrpSpPr>
              <a:grpSpLocks noChangeAspect="1"/>
            </p:cNvGrpSpPr>
            <p:nvPr/>
          </p:nvGrpSpPr>
          <p:grpSpPr>
            <a:xfrm>
              <a:off x="1931835" y="1354967"/>
              <a:ext cx="9735956" cy="9735956"/>
              <a:chOff x="0" y="0"/>
              <a:chExt cx="6350000" cy="63500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96140" y="376277"/>
              <a:ext cx="9735956" cy="9756713"/>
            </a:xfrm>
            <a:prstGeom prst="rect">
              <a:avLst/>
            </a:prstGeom>
          </p:spPr>
        </p:pic>
      </p:grpSp>
      <p:sp>
        <p:nvSpPr>
          <p:cNvPr id="24" name="TextBox 24"/>
          <p:cNvSpPr txBox="1"/>
          <p:nvPr/>
        </p:nvSpPr>
        <p:spPr>
          <a:xfrm>
            <a:off x="2312375" y="3305349"/>
            <a:ext cx="5482998" cy="28469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59"/>
              </a:lnSpc>
            </a:pPr>
            <a:r>
              <a:rPr lang="en-US" sz="10533" spc="-105" dirty="0" smtClean="0">
                <a:solidFill>
                  <a:srgbClr val="FFFFFF"/>
                </a:solidFill>
                <a:latin typeface="Graphik Regular" panose="020B0503030202060203" pitchFamily="34" charset="0"/>
              </a:rPr>
              <a:t>Data Analysis</a:t>
            </a:r>
            <a:endParaRPr lang="en-US" sz="10533" spc="-105" dirty="0">
              <a:solidFill>
                <a:srgbClr val="FFFFFF"/>
              </a:solidFill>
              <a:latin typeface="Graphik Regular" panose="020B0503030202060203" pitchFamily="3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17113" y="584601"/>
            <a:ext cx="17253775" cy="9117799"/>
            <a:chOff x="0" y="0"/>
            <a:chExt cx="23005033" cy="12157065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3155875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6311751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9467626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3155875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6311751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9467626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3155875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6311751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9467626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3155875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6311751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9467626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3155875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6311751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9467626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3155875"/>
              <a:ext cx="2891870" cy="2689439"/>
            </a:xfrm>
            <a:prstGeom prst="rect">
              <a:avLst/>
            </a:prstGeom>
          </p:spPr>
        </p:pic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6311751"/>
              <a:ext cx="2891870" cy="2689439"/>
            </a:xfrm>
            <a:prstGeom prst="rect">
              <a:avLst/>
            </a:prstGeom>
          </p:spPr>
        </p:pic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9467626"/>
              <a:ext cx="2891870" cy="2689439"/>
            </a:xfrm>
            <a:prstGeom prst="rect">
              <a:avLst/>
            </a:prstGeom>
          </p:spPr>
        </p:pic>
        <p:pic>
          <p:nvPicPr>
            <p:cNvPr id="27" name="Picture 2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155875"/>
              <a:ext cx="2891870" cy="2689439"/>
            </a:xfrm>
            <a:prstGeom prst="rect">
              <a:avLst/>
            </a:prstGeom>
          </p:spPr>
        </p:pic>
        <p:pic>
          <p:nvPicPr>
            <p:cNvPr id="29" name="Picture 2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311751"/>
              <a:ext cx="2891870" cy="2689439"/>
            </a:xfrm>
            <a:prstGeom prst="rect">
              <a:avLst/>
            </a:prstGeom>
          </p:spPr>
        </p:pic>
        <p:pic>
          <p:nvPicPr>
            <p:cNvPr id="30" name="Picture 3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467626"/>
              <a:ext cx="2891870" cy="2689439"/>
            </a:xfrm>
            <a:prstGeom prst="rect">
              <a:avLst/>
            </a:prstGeom>
          </p:spPr>
        </p:pic>
      </p:grpSp>
      <p:sp>
        <p:nvSpPr>
          <p:cNvPr id="31" name="AutoShape 31"/>
          <p:cNvSpPr/>
          <p:nvPr/>
        </p:nvSpPr>
        <p:spPr>
          <a:xfrm>
            <a:off x="5344153" y="2005584"/>
            <a:ext cx="11342283" cy="6275832"/>
          </a:xfrm>
          <a:prstGeom prst="rect">
            <a:avLst/>
          </a:prstGeom>
          <a:solidFill>
            <a:schemeClr val="bg1"/>
          </a:solidFill>
        </p:spPr>
        <p:txBody>
          <a:bodyPr/>
          <a:lstStyle/>
          <a:p>
            <a:r>
              <a:rPr lang="en-US" sz="4000" dirty="0" err="1" smtClean="0"/>
              <a:t>Ss</a:t>
            </a:r>
            <a:r>
              <a:rPr lang="en-US" sz="4000" dirty="0" smtClean="0"/>
              <a:t>                   </a:t>
            </a:r>
            <a:r>
              <a:rPr lang="en-US" sz="3600" dirty="0" smtClean="0"/>
              <a:t>Social Buzz is a fast growing technology</a:t>
            </a:r>
          </a:p>
          <a:p>
            <a:r>
              <a:rPr lang="en-US" sz="3600" dirty="0"/>
              <a:t> </a:t>
            </a:r>
            <a:r>
              <a:rPr lang="en-US" sz="3600" dirty="0" smtClean="0"/>
              <a:t>           	       unicorn that need to adapt it’s global scale.</a:t>
            </a:r>
          </a:p>
          <a:p>
            <a:r>
              <a:rPr lang="en-US" sz="3600" dirty="0"/>
              <a:t> </a:t>
            </a:r>
            <a:r>
              <a:rPr lang="en-US" sz="3600" dirty="0" smtClean="0"/>
              <a:t>                      </a:t>
            </a:r>
          </a:p>
          <a:p>
            <a:pPr marL="571500" indent="-571500">
              <a:buFont typeface="Wingdings" pitchFamily="2" charset="2"/>
              <a:buChar char="§"/>
            </a:pPr>
            <a:r>
              <a:rPr lang="en-US" sz="3600" dirty="0" smtClean="0"/>
              <a:t>                             </a:t>
            </a:r>
          </a:p>
          <a:p>
            <a:r>
              <a:rPr lang="en-US" sz="3600" dirty="0"/>
              <a:t> </a:t>
            </a:r>
            <a:r>
              <a:rPr lang="en-US" sz="3600" dirty="0" smtClean="0"/>
              <a:t>                              -  An audit of Social Buzz’s big data </a:t>
            </a:r>
            <a:r>
              <a:rPr lang="en-US" sz="3600" dirty="0" err="1" smtClean="0"/>
              <a:t>practic</a:t>
            </a:r>
            <a:endParaRPr lang="en-US" sz="3600" dirty="0" smtClean="0"/>
          </a:p>
          <a:p>
            <a:pPr marL="571500" indent="-571500">
              <a:buFont typeface="Wingdings" pitchFamily="2" charset="2"/>
              <a:buChar char="§"/>
            </a:pPr>
            <a:endParaRPr lang="en-US" sz="3600" dirty="0"/>
          </a:p>
          <a:p>
            <a:pPr marL="571500" indent="-571500">
              <a:buFont typeface="Arial" pitchFamily="34" charset="0"/>
              <a:buChar char="•"/>
            </a:pPr>
            <a:r>
              <a:rPr lang="en-US" sz="3600" dirty="0" smtClean="0"/>
              <a:t>                         -  Analysis to find Social Buzz’s top 5 most </a:t>
            </a:r>
            <a:r>
              <a:rPr lang="en-US" sz="3600" dirty="0" err="1" smtClean="0"/>
              <a:t>popula</a:t>
            </a:r>
            <a:r>
              <a:rPr lang="en-US" sz="3600" dirty="0" smtClean="0"/>
              <a:t>                categories.</a:t>
            </a:r>
          </a:p>
          <a:p>
            <a:r>
              <a:rPr lang="en-US" sz="3600" dirty="0"/>
              <a:t> </a:t>
            </a:r>
            <a:r>
              <a:rPr lang="en-US" sz="3600" dirty="0" smtClean="0"/>
              <a:t>                             </a:t>
            </a:r>
          </a:p>
          <a:p>
            <a:r>
              <a:rPr lang="en-US" sz="4000" dirty="0" smtClean="0"/>
              <a:t>\\                 </a:t>
            </a:r>
            <a:endParaRPr lang="en-IN" sz="4000" dirty="0"/>
          </a:p>
        </p:txBody>
      </p:sp>
      <p:pic>
        <p:nvPicPr>
          <p:cNvPr id="32" name="Picture 3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rcRect b="321"/>
          <a:stretch>
            <a:fillRect/>
          </a:stretch>
        </p:blipFill>
        <p:spPr>
          <a:xfrm rot="10799999">
            <a:off x="1973210" y="2005585"/>
            <a:ext cx="6453903" cy="6467663"/>
          </a:xfrm>
          <a:prstGeom prst="rect">
            <a:avLst/>
          </a:prstGeom>
        </p:spPr>
      </p:pic>
      <p:sp>
        <p:nvSpPr>
          <p:cNvPr id="33" name="TextBox 33"/>
          <p:cNvSpPr txBox="1"/>
          <p:nvPr/>
        </p:nvSpPr>
        <p:spPr>
          <a:xfrm>
            <a:off x="2969013" y="3935700"/>
            <a:ext cx="4481973" cy="2462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Project Recap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8195696"/>
            <a:ext cx="3545508" cy="3370302"/>
            <a:chOff x="0" y="0"/>
            <a:chExt cx="4727344" cy="4493736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sp>
        <p:nvSpPr>
          <p:cNvPr id="6" name="AutoShape 6"/>
          <p:cNvSpPr/>
          <p:nvPr/>
        </p:nvSpPr>
        <p:spPr>
          <a:xfrm>
            <a:off x="0" y="0"/>
            <a:ext cx="9964482" cy="10287000"/>
          </a:xfrm>
          <a:prstGeom prst="rect">
            <a:avLst/>
          </a:prstGeom>
          <a:solidFill>
            <a:srgbClr val="A100FF"/>
          </a:solidFill>
          <a:ln>
            <a:solidFill>
              <a:srgbClr val="A100FF"/>
            </a:solidFill>
          </a:ln>
        </p:spPr>
        <p:txBody>
          <a:bodyPr/>
          <a:lstStyle/>
          <a:p>
            <a:r>
              <a:rPr lang="en-AU" dirty="0" smtClean="0"/>
              <a:t>o</a:t>
            </a:r>
            <a:endParaRPr lang="en-AU" dirty="0"/>
          </a:p>
        </p:txBody>
      </p:sp>
      <p:grpSp>
        <p:nvGrpSpPr>
          <p:cNvPr id="7" name="Group 7"/>
          <p:cNvGrpSpPr/>
          <p:nvPr/>
        </p:nvGrpSpPr>
        <p:grpSpPr>
          <a:xfrm>
            <a:off x="-146279" y="406153"/>
            <a:ext cx="2253799" cy="9474693"/>
            <a:chOff x="0" y="0"/>
            <a:chExt cx="3005065" cy="12632924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1298688" y="1464558"/>
            <a:ext cx="3438614" cy="3297100"/>
            <a:chOff x="0" y="154662"/>
            <a:chExt cx="4584818" cy="4396135"/>
          </a:xfrm>
        </p:grpSpPr>
        <p:grpSp>
          <p:nvGrpSpPr>
            <p:cNvPr id="13" name="Group 13"/>
            <p:cNvGrpSpPr>
              <a:grpSpLocks noChangeAspect="1"/>
            </p:cNvGrpSpPr>
            <p:nvPr/>
          </p:nvGrpSpPr>
          <p:grpSpPr>
            <a:xfrm>
              <a:off x="0" y="656398"/>
              <a:ext cx="3894399" cy="3894399"/>
              <a:chOff x="0" y="0"/>
              <a:chExt cx="6350000" cy="6350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963488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rcRect b="321"/>
            <a:stretch>
              <a:fillRect/>
            </a:stretch>
          </p:blipFill>
          <p:spPr>
            <a:xfrm rot="16484543">
              <a:off x="686267" y="150511"/>
              <a:ext cx="3894400" cy="3902702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15986267" y="-1061348"/>
            <a:ext cx="3545508" cy="3370302"/>
            <a:chOff x="0" y="0"/>
            <a:chExt cx="4727344" cy="4493736"/>
          </a:xfrm>
        </p:grpSpPr>
        <p:grpSp>
          <p:nvGrpSpPr>
            <p:cNvPr id="17" name="Group 17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9"/>
          <a:srcRect l="24693" r="24693"/>
          <a:stretch>
            <a:fillRect/>
          </a:stretch>
        </p:blipFill>
        <p:spPr>
          <a:xfrm>
            <a:off x="11007484" y="1028700"/>
            <a:ext cx="6251816" cy="82296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685800" y="2308953"/>
            <a:ext cx="8170807" cy="86177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 smtClean="0">
                <a:solidFill>
                  <a:srgbClr val="FFFFFF"/>
                </a:solidFill>
                <a:latin typeface="Graphik Regular" panose="020B0503030202060203" pitchFamily="34" charset="0"/>
              </a:rPr>
              <a:t>       Problem</a:t>
            </a:r>
          </a:p>
          <a:p>
            <a:pPr>
              <a:lnSpc>
                <a:spcPts val="9600"/>
              </a:lnSpc>
            </a:pPr>
            <a:endParaRPr lang="en-US" sz="8000" spc="-80" dirty="0">
              <a:solidFill>
                <a:srgbClr val="FFFFFF"/>
              </a:solidFill>
              <a:latin typeface="Graphik Regular" panose="020B0503030202060203" pitchFamily="34" charset="0"/>
            </a:endParaRPr>
          </a:p>
          <a:p>
            <a:pPr>
              <a:lnSpc>
                <a:spcPts val="9600"/>
              </a:lnSpc>
            </a:pPr>
            <a:r>
              <a:rPr lang="en-US" sz="6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 </a:t>
            </a:r>
            <a:r>
              <a:rPr lang="en-US" sz="6000" spc="-80" dirty="0" smtClean="0">
                <a:solidFill>
                  <a:srgbClr val="FFFFFF"/>
                </a:solidFill>
                <a:latin typeface="Graphik Regular" panose="020B0503030202060203" pitchFamily="34" charset="0"/>
              </a:rPr>
              <a:t>      </a:t>
            </a:r>
            <a:r>
              <a:rPr lang="en-US" sz="4400" spc="-80" dirty="0" smtClean="0">
                <a:solidFill>
                  <a:srgbClr val="FFFFFF"/>
                </a:solidFill>
                <a:latin typeface="Graphik Regular" panose="020B0503030202060203" pitchFamily="34" charset="0"/>
              </a:rPr>
              <a:t>Over </a:t>
            </a:r>
            <a:r>
              <a:rPr lang="en-US" sz="4400" spc="-80" dirty="0" smtClean="0">
                <a:solidFill>
                  <a:schemeClr val="bg1"/>
                </a:solidFill>
                <a:latin typeface="Graphik Regular" panose="020B0503030202060203" pitchFamily="34" charset="0"/>
              </a:rPr>
              <a:t>1 lakh </a:t>
            </a:r>
            <a:r>
              <a:rPr lang="en-US" sz="4400" spc="-80" dirty="0" smtClean="0">
                <a:solidFill>
                  <a:srgbClr val="FFFFFF"/>
                </a:solidFill>
                <a:latin typeface="Graphik Regular" panose="020B0503030202060203" pitchFamily="34" charset="0"/>
              </a:rPr>
              <a:t>post per day.</a:t>
            </a:r>
          </a:p>
          <a:p>
            <a:pPr>
              <a:lnSpc>
                <a:spcPts val="9600"/>
              </a:lnSpc>
            </a:pPr>
            <a:endParaRPr lang="en-US" sz="4400" spc="-80" dirty="0" smtClean="0">
              <a:solidFill>
                <a:srgbClr val="FFFFFF"/>
              </a:solidFill>
              <a:latin typeface="Graphik Regular" panose="020B0503030202060203" pitchFamily="34" charset="0"/>
            </a:endParaRPr>
          </a:p>
          <a:p>
            <a:pPr>
              <a:lnSpc>
                <a:spcPts val="9600"/>
              </a:lnSpc>
            </a:pPr>
            <a:r>
              <a:rPr lang="en-US" sz="44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 </a:t>
            </a:r>
            <a:r>
              <a:rPr lang="en-US" sz="4400" spc="-80" dirty="0" smtClean="0">
                <a:solidFill>
                  <a:srgbClr val="FFFFFF"/>
                </a:solidFill>
                <a:latin typeface="Graphik Regular" panose="020B0503030202060203" pitchFamily="34" charset="0"/>
              </a:rPr>
              <a:t>        36,500,000 content per year.</a:t>
            </a:r>
            <a:endParaRPr lang="en-US" sz="6000" spc="-80" dirty="0" smtClean="0">
              <a:solidFill>
                <a:srgbClr val="FFFFFF"/>
              </a:solidFill>
              <a:latin typeface="Graphik Regular" panose="020B0503030202060203" pitchFamily="34" charset="0"/>
            </a:endParaRPr>
          </a:p>
          <a:p>
            <a:pPr>
              <a:lnSpc>
                <a:spcPts val="9600"/>
              </a:lnSpc>
            </a:pPr>
            <a:endParaRPr lang="en-US" sz="8000" spc="-80" dirty="0">
              <a:solidFill>
                <a:srgbClr val="FFFFFF"/>
              </a:solidFill>
              <a:latin typeface="Graphik Regular" panose="020B0503030202060203" pitchFamily="34" charset="0"/>
            </a:endParaRPr>
          </a:p>
          <a:p>
            <a:pPr>
              <a:lnSpc>
                <a:spcPts val="9600"/>
              </a:lnSpc>
            </a:pPr>
            <a:endParaRPr lang="en-US" sz="8000" spc="-80" dirty="0">
              <a:solidFill>
                <a:srgbClr val="FFFFFF"/>
              </a:solidFill>
              <a:latin typeface="Graphik Regular" panose="020B0503030202060203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45296" y="406153"/>
            <a:ext cx="10042534" cy="9474693"/>
            <a:chOff x="0" y="0"/>
            <a:chExt cx="13390046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 r="10232"/>
            <a:stretch>
              <a:fillRect/>
            </a:stretch>
          </p:blipFill>
          <p:spPr>
            <a:xfrm>
              <a:off x="6923321" y="6558809"/>
              <a:ext cx="2697587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903391" y="1027892"/>
            <a:ext cx="1854962" cy="1781248"/>
            <a:chOff x="0" y="0"/>
            <a:chExt cx="2473282" cy="2374997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3758754" y="2639980"/>
            <a:ext cx="1854962" cy="1781248"/>
            <a:chOff x="0" y="0"/>
            <a:chExt cx="2473282" cy="2374997"/>
          </a:xfrm>
        </p:grpSpPr>
        <p:grpSp>
          <p:nvGrpSpPr>
            <p:cNvPr id="18" name="Group 18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1" name="Group 21"/>
          <p:cNvGrpSpPr/>
          <p:nvPr/>
        </p:nvGrpSpPr>
        <p:grpSpPr>
          <a:xfrm>
            <a:off x="5614117" y="4252068"/>
            <a:ext cx="1854962" cy="1781248"/>
            <a:chOff x="0" y="0"/>
            <a:chExt cx="2473282" cy="2374997"/>
          </a:xfrm>
        </p:grpSpPr>
        <p:grpSp>
          <p:nvGrpSpPr>
            <p:cNvPr id="22" name="Group 22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5" name="Group 25"/>
          <p:cNvGrpSpPr/>
          <p:nvPr/>
        </p:nvGrpSpPr>
        <p:grpSpPr>
          <a:xfrm>
            <a:off x="7469480" y="5864156"/>
            <a:ext cx="1854962" cy="1781248"/>
            <a:chOff x="0" y="0"/>
            <a:chExt cx="2473282" cy="2374997"/>
          </a:xfrm>
        </p:grpSpPr>
        <p:grpSp>
          <p:nvGrpSpPr>
            <p:cNvPr id="26" name="Group 26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9" name="Group 29"/>
          <p:cNvGrpSpPr/>
          <p:nvPr/>
        </p:nvGrpSpPr>
        <p:grpSpPr>
          <a:xfrm>
            <a:off x="9324843" y="7476244"/>
            <a:ext cx="1854962" cy="1781248"/>
            <a:chOff x="0" y="0"/>
            <a:chExt cx="2473282" cy="2374997"/>
          </a:xfrm>
        </p:grpSpPr>
        <p:grpSp>
          <p:nvGrpSpPr>
            <p:cNvPr id="30" name="Group 30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32" name="Picture 3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sp>
        <p:nvSpPr>
          <p:cNvPr id="33" name="TextBox 33"/>
          <p:cNvSpPr txBox="1"/>
          <p:nvPr/>
        </p:nvSpPr>
        <p:spPr>
          <a:xfrm>
            <a:off x="10667818" y="1028700"/>
            <a:ext cx="6642545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Process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2630944" y="1372359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1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4825218" y="2963643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 smtClean="0">
                <a:solidFill>
                  <a:srgbClr val="FFFFFF"/>
                </a:solidFill>
                <a:latin typeface="Clear Sans Regular Bold"/>
              </a:rPr>
              <a:t>2</a:t>
            </a:r>
            <a:endParaRPr lang="en-US" sz="7192" spc="-640" dirty="0">
              <a:solidFill>
                <a:srgbClr val="FFFFFF"/>
              </a:solidFill>
              <a:latin typeface="Clear Sans Regular Bold"/>
            </a:endParaRPr>
          </a:p>
        </p:txBody>
      </p:sp>
      <p:sp>
        <p:nvSpPr>
          <p:cNvPr id="36" name="TextBox 36"/>
          <p:cNvSpPr txBox="1"/>
          <p:nvPr/>
        </p:nvSpPr>
        <p:spPr>
          <a:xfrm>
            <a:off x="10108223" y="7828620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>
                <a:solidFill>
                  <a:srgbClr val="FFFFFF"/>
                </a:solidFill>
                <a:latin typeface="Clear Sans Regular Bold"/>
              </a:rPr>
              <a:t>5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8193880" y="6204766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4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6396750" y="4605252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3</a:t>
            </a:r>
          </a:p>
        </p:txBody>
      </p:sp>
      <p:sp>
        <p:nvSpPr>
          <p:cNvPr id="40" name="Rectangle 39"/>
          <p:cNvSpPr/>
          <p:nvPr/>
        </p:nvSpPr>
        <p:spPr>
          <a:xfrm>
            <a:off x="4158559" y="1407104"/>
            <a:ext cx="427251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4000" dirty="0">
                <a:solidFill>
                  <a:schemeClr val="bg1"/>
                </a:solidFill>
              </a:rPr>
              <a:t>Data understanding</a:t>
            </a:r>
            <a:endParaRPr lang="en-IN" sz="4000" dirty="0">
              <a:solidFill>
                <a:schemeClr val="bg1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5970057" y="2896904"/>
            <a:ext cx="41381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</a:rPr>
              <a:t>Data cleaning</a:t>
            </a:r>
            <a:endParaRPr lang="en-IN" sz="4000" dirty="0">
              <a:solidFill>
                <a:schemeClr val="bg1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7747991" y="4421228"/>
            <a:ext cx="59499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</a:rPr>
              <a:t>Data modeling</a:t>
            </a:r>
            <a:endParaRPr lang="en-IN" sz="4000" dirty="0">
              <a:solidFill>
                <a:schemeClr val="bg1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9829800" y="6121080"/>
            <a:ext cx="5562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</a:rPr>
              <a:t>Data analysis</a:t>
            </a:r>
            <a:endParaRPr lang="en-IN" sz="4000" dirty="0">
              <a:solidFill>
                <a:schemeClr val="bg1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11488141" y="7787444"/>
            <a:ext cx="4419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</a:rPr>
              <a:t>Uncover insights</a:t>
            </a:r>
            <a:endParaRPr lang="en-IN" sz="4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2127159" y="6480806"/>
            <a:ext cx="2972219" cy="881758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860915"/>
            <a:ext cx="46361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Insights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517112" y="7810500"/>
            <a:ext cx="17253775" cy="2017079"/>
            <a:chOff x="0" y="0"/>
            <a:chExt cx="23005033" cy="2689439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7272183" y="6480309"/>
            <a:ext cx="2972219" cy="881758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2598389" y="6480806"/>
            <a:ext cx="2972219" cy="881758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136615" y="3162300"/>
            <a:ext cx="2818037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         </a:t>
            </a:r>
            <a:r>
              <a:rPr lang="en-US" sz="4400" dirty="0" smtClean="0"/>
              <a:t>16</a:t>
            </a:r>
          </a:p>
          <a:p>
            <a:endParaRPr lang="en-US" sz="4400" dirty="0"/>
          </a:p>
          <a:p>
            <a:r>
              <a:rPr lang="en-US" sz="4400" dirty="0" smtClean="0"/>
              <a:t>  UNIQUE </a:t>
            </a:r>
          </a:p>
          <a:p>
            <a:r>
              <a:rPr lang="en-US" sz="4000" dirty="0" smtClean="0"/>
              <a:t>CATEGORIES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629854" y="3162299"/>
            <a:ext cx="31237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            1897</a:t>
            </a:r>
            <a:endParaRPr lang="en-IN" sz="4000" dirty="0"/>
          </a:p>
        </p:txBody>
      </p:sp>
      <p:sp>
        <p:nvSpPr>
          <p:cNvPr id="16" name="TextBox 15"/>
          <p:cNvSpPr txBox="1"/>
          <p:nvPr/>
        </p:nvSpPr>
        <p:spPr>
          <a:xfrm>
            <a:off x="6665852" y="4531904"/>
            <a:ext cx="495629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    REACTIONS TO “STUDYING” TO POSTS</a:t>
            </a:r>
            <a:endParaRPr lang="en-IN" sz="4000" dirty="0"/>
          </a:p>
        </p:txBody>
      </p:sp>
      <p:sp>
        <p:nvSpPr>
          <p:cNvPr id="17" name="TextBox 16"/>
          <p:cNvSpPr txBox="1"/>
          <p:nvPr/>
        </p:nvSpPr>
        <p:spPr>
          <a:xfrm>
            <a:off x="12742596" y="3162300"/>
            <a:ext cx="417380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              16</a:t>
            </a:r>
          </a:p>
          <a:p>
            <a:endParaRPr lang="en-US" sz="4000" dirty="0"/>
          </a:p>
          <a:p>
            <a:r>
              <a:rPr lang="en-US" sz="4000" dirty="0" smtClean="0"/>
              <a:t>      REACTION</a:t>
            </a:r>
          </a:p>
          <a:p>
            <a:r>
              <a:rPr lang="en-US" sz="4000" dirty="0" smtClean="0"/>
              <a:t>          TYPES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1" y="-710238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aphicFrame>
        <p:nvGraphicFramePr>
          <p:cNvPr id="27" name="Chart 2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59131200"/>
              </p:ext>
            </p:extLst>
          </p:nvPr>
        </p:nvGraphicFramePr>
        <p:xfrm>
          <a:off x="4003883" y="1790700"/>
          <a:ext cx="13416900" cy="6705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28" name="Chart 2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9973446"/>
              </p:ext>
            </p:extLst>
          </p:nvPr>
        </p:nvGraphicFramePr>
        <p:xfrm>
          <a:off x="3432891" y="1736638"/>
          <a:ext cx="13868400" cy="72930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2" y="-1235382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aphicFrame>
        <p:nvGraphicFramePr>
          <p:cNvPr id="27" name="Chart 2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08128437"/>
              </p:ext>
            </p:extLst>
          </p:nvPr>
        </p:nvGraphicFramePr>
        <p:xfrm>
          <a:off x="4153810" y="1678427"/>
          <a:ext cx="12844490" cy="66394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  <p:extLst>
      <p:ext uri="{BB962C8B-B14F-4D97-AF65-F5344CB8AC3E}">
        <p14:creationId xmlns:p14="http://schemas.microsoft.com/office/powerpoint/2010/main" val="24538516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728428" y="3599225"/>
            <a:ext cx="3546595" cy="3371248"/>
            <a:chOff x="0" y="0"/>
            <a:chExt cx="4728794" cy="4494997"/>
          </a:xfrm>
        </p:grpSpPr>
        <p:grpSp>
          <p:nvGrpSpPr>
            <p:cNvPr id="4" name="Group 4"/>
            <p:cNvGrpSpPr>
              <a:grpSpLocks noChangeAspect="1"/>
            </p:cNvGrpSpPr>
            <p:nvPr/>
          </p:nvGrpSpPr>
          <p:grpSpPr>
            <a:xfrm>
              <a:off x="782946" y="549149"/>
              <a:ext cx="3945848" cy="3945848"/>
              <a:chOff x="0" y="0"/>
              <a:chExt cx="6350000" cy="63500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chemeClr val="bg1"/>
              </a:solidFill>
            </p:spPr>
          </p:sp>
        </p:grpSp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160550" y="152500"/>
              <a:ext cx="3945848" cy="3954260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4669076" y="4178375"/>
            <a:ext cx="57298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Thank you!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517113" y="-1140306"/>
            <a:ext cx="17253775" cy="2017079"/>
            <a:chOff x="0" y="0"/>
            <a:chExt cx="23005033" cy="2689439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517113" y="9394369"/>
            <a:ext cx="17253775" cy="2017079"/>
            <a:chOff x="0" y="0"/>
            <a:chExt cx="23005033" cy="2689439"/>
          </a:xfrm>
        </p:grpSpPr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313</TotalTime>
  <Words>99</Words>
  <Application>Microsoft Office PowerPoint</Application>
  <PresentationFormat>Custom</PresentationFormat>
  <Paragraphs>62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Graphik Regular</vt:lpstr>
      <vt:lpstr>Calibri</vt:lpstr>
      <vt:lpstr>Clear Sans Regular Bold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Template</dc:title>
  <dc:creator>Kevin Dang</dc:creator>
  <cp:lastModifiedBy>lenovo</cp:lastModifiedBy>
  <cp:revision>16</cp:revision>
  <dcterms:created xsi:type="dcterms:W3CDTF">2006-08-16T00:00:00Z</dcterms:created>
  <dcterms:modified xsi:type="dcterms:W3CDTF">2024-05-27T17:00:03Z</dcterms:modified>
  <dc:identifier>DAEhDyfaYKE</dc:identifier>
</cp:coreProperties>
</file>